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64" r:id="rId4"/>
    <p:sldId id="260" r:id="rId5"/>
    <p:sldId id="259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497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135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1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6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1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0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4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6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4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0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CA8673-5085-430B-B9D5-11863ADB2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02924" y="1398850"/>
            <a:ext cx="3282152" cy="2030150"/>
          </a:xfrm>
        </p:spPr>
        <p:txBody>
          <a:bodyPr>
            <a:normAutofit/>
          </a:bodyPr>
          <a:lstStyle/>
          <a:p>
            <a:r>
              <a:rPr lang="tr-TR" sz="2600" dirty="0"/>
              <a:t>1660-1700 </a:t>
            </a:r>
            <a:r>
              <a:rPr lang="tr-TR" sz="2600" dirty="0" err="1"/>
              <a:t>RestoratIon</a:t>
            </a:r>
            <a:r>
              <a:rPr lang="tr-TR" sz="2600" dirty="0"/>
              <a:t> </a:t>
            </a:r>
            <a:r>
              <a:rPr lang="tr-TR" sz="2600" dirty="0" err="1"/>
              <a:t>PerIod</a:t>
            </a:r>
            <a:endParaRPr lang="en-GB" sz="2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5B2CE3-FF0D-453C-A80B-D0576D8A8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9536" y="3712101"/>
            <a:ext cx="3148928" cy="732541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1026" name="Picture 2" descr="Restoration literature - Wikipedia">
            <a:extLst>
              <a:ext uri="{FF2B5EF4-FFF2-40B4-BE49-F238E27FC236}">
                <a16:creationId xmlns:a16="http://schemas.microsoft.com/office/drawing/2014/main" id="{576FEDC6-5724-4641-83EB-272491F82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 r="5181"/>
          <a:stretch/>
        </p:blipFill>
        <p:spPr bwMode="auto">
          <a:xfrm>
            <a:off x="20" y="10"/>
            <a:ext cx="6095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0" name="Group 74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1031" name="Rectangle 75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2" name="Straight Connector 76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77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1677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89B23-1A7D-4B48-A878-5C7C92112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078787"/>
            <a:ext cx="10134600" cy="505245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period begins with the RESTORATION of the Monarchy in bringing Charles II from his exile in France.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Brings with him the tolerant and artistic ways of Louis XIV’s court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 distinct political parties resulted, the Whigs and the 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Whigs want to limit royal authority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Tories support absolute royal authority.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1688-89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Glorious</a:t>
            </a:r>
            <a:r>
              <a:rPr lang="tr-TR" sz="2400" dirty="0"/>
              <a:t> </a:t>
            </a:r>
            <a:r>
              <a:rPr lang="tr-TR" sz="2400" dirty="0" err="1"/>
              <a:t>Revolution</a:t>
            </a:r>
            <a:r>
              <a:rPr lang="tr-TR" sz="2400" dirty="0"/>
              <a:t>, James II </a:t>
            </a:r>
            <a:r>
              <a:rPr lang="tr-TR" sz="2400" dirty="0" err="1"/>
              <a:t>deposed</a:t>
            </a:r>
            <a:r>
              <a:rPr lang="tr-TR" sz="2400" dirty="0"/>
              <a:t> William of </a:t>
            </a:r>
            <a:r>
              <a:rPr lang="tr-TR" sz="2400" dirty="0" err="1"/>
              <a:t>Orange</a:t>
            </a:r>
            <a:r>
              <a:rPr lang="tr-TR" sz="2400" dirty="0"/>
              <a:t> </a:t>
            </a:r>
            <a:r>
              <a:rPr lang="tr-TR" sz="2400" dirty="0" err="1"/>
              <a:t>became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monarch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The</a:t>
            </a:r>
            <a:r>
              <a:rPr lang="tr-TR" sz="2400" dirty="0"/>
              <a:t> Age of John </a:t>
            </a:r>
            <a:r>
              <a:rPr lang="tr-TR" sz="2400" dirty="0" err="1"/>
              <a:t>Dryden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5584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1AB7CFDD-E67B-4078-9BD0-D09D4200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&amp;#39;s the Whig idea? Meet the man trying to revive a centuries-old  political party | The Independent | The Independent">
            <a:extLst>
              <a:ext uri="{FF2B5EF4-FFF2-40B4-BE49-F238E27FC236}">
                <a16:creationId xmlns:a16="http://schemas.microsoft.com/office/drawing/2014/main" id="{4A9E46FD-8EDD-41FB-AE92-17F2A64F51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07" b="8680"/>
          <a:stretch/>
        </p:blipFill>
        <p:spPr bwMode="auto">
          <a:xfrm>
            <a:off x="-1" y="10"/>
            <a:ext cx="1219200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4DAEF25D-C97E-48E9-B20C-FEFC2EC6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1"/>
            <a:ext cx="12191999" cy="384287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9000">
                <a:srgbClr val="000000">
                  <a:alpha val="45000"/>
                </a:srgbClr>
              </a:gs>
              <a:gs pos="100000">
                <a:srgbClr val="000000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6D82F3-847B-4681-8686-D46BC21B1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23900"/>
            <a:ext cx="10058399" cy="962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Whigs and Tories</a:t>
            </a:r>
          </a:p>
        </p:txBody>
      </p:sp>
    </p:spTree>
    <p:extLst>
      <p:ext uri="{BB962C8B-B14F-4D97-AF65-F5344CB8AC3E}">
        <p14:creationId xmlns:p14="http://schemas.microsoft.com/office/powerpoint/2010/main" val="315859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A4EEF-04BA-4BF6-8C98-E5432547D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729465"/>
            <a:ext cx="10134600" cy="540178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/>
              <a:t>A </a:t>
            </a:r>
            <a:r>
              <a:rPr lang="tr-TR" sz="3200" dirty="0" err="1"/>
              <a:t>reading</a:t>
            </a:r>
            <a:r>
              <a:rPr lang="tr-TR" sz="3200" dirty="0"/>
              <a:t> </a:t>
            </a:r>
            <a:r>
              <a:rPr lang="tr-TR" sz="3200" dirty="0" err="1"/>
              <a:t>nation</a:t>
            </a:r>
            <a:endParaRPr lang="tr-T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/>
              <a:t>Common</a:t>
            </a:r>
            <a:r>
              <a:rPr lang="tr-TR" sz="3200" dirty="0"/>
              <a:t> </a:t>
            </a:r>
            <a:r>
              <a:rPr lang="tr-TR" sz="3200" dirty="0" err="1"/>
              <a:t>interest</a:t>
            </a:r>
            <a:r>
              <a:rPr lang="tr-TR" sz="3200" dirty="0"/>
              <a:t>: </a:t>
            </a:r>
            <a:r>
              <a:rPr lang="tr-TR" sz="3200" dirty="0" err="1"/>
              <a:t>merchantalism</a:t>
            </a:r>
            <a:r>
              <a:rPr lang="tr-TR" sz="3200" dirty="0"/>
              <a:t>, market </a:t>
            </a:r>
            <a:r>
              <a:rPr lang="tr-TR" sz="3200" dirty="0" err="1"/>
              <a:t>trade</a:t>
            </a:r>
            <a:endParaRPr lang="tr-T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colonial</a:t>
            </a:r>
            <a:r>
              <a:rPr lang="tr-TR" sz="3200" dirty="0"/>
              <a:t> </a:t>
            </a:r>
            <a:r>
              <a:rPr lang="tr-TR" sz="3200" dirty="0" err="1"/>
              <a:t>expansion</a:t>
            </a:r>
            <a:endParaRPr lang="tr-T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/>
              <a:t>Slavery</a:t>
            </a:r>
            <a:endParaRPr lang="tr-T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/>
              <a:t>Religion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politics</a:t>
            </a:r>
            <a:r>
              <a:rPr lang="tr-TR" sz="3200" dirty="0"/>
              <a:t>, </a:t>
            </a:r>
            <a:r>
              <a:rPr lang="tr-TR" sz="3200" dirty="0" err="1"/>
              <a:t>Catholics</a:t>
            </a:r>
            <a:r>
              <a:rPr lang="tr-TR" sz="3200" dirty="0"/>
              <a:t> </a:t>
            </a:r>
            <a:r>
              <a:rPr lang="tr-TR" sz="3200" dirty="0" err="1"/>
              <a:t>persecuted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banned</a:t>
            </a:r>
            <a:r>
              <a:rPr lang="tr-TR" sz="3200" dirty="0"/>
              <a:t> </a:t>
            </a:r>
            <a:r>
              <a:rPr lang="tr-TR" sz="3200" dirty="0" err="1"/>
              <a:t>from</a:t>
            </a:r>
            <a:r>
              <a:rPr lang="tr-TR" sz="3200" dirty="0"/>
              <a:t> </a:t>
            </a:r>
            <a:r>
              <a:rPr lang="tr-TR" sz="3200" dirty="0" err="1"/>
              <a:t>public</a:t>
            </a:r>
            <a:r>
              <a:rPr lang="tr-TR" sz="3200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/>
              <a:t>Exclusion</a:t>
            </a:r>
            <a:r>
              <a:rPr lang="tr-TR" sz="3200" dirty="0"/>
              <a:t> Bill</a:t>
            </a:r>
          </a:p>
          <a:p>
            <a:endParaRPr lang="tr-TR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78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DA22-037F-4153-963B-C79A3BAF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1"/>
            <a:ext cx="10134600" cy="46790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literature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Restoration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EC576-BF26-479C-894D-D95847B68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89" y="1335641"/>
            <a:ext cx="10134600" cy="459012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Intellect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Reason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Human is </a:t>
            </a:r>
            <a:r>
              <a:rPr lang="tr-TR" sz="2800" dirty="0" err="1"/>
              <a:t>innately</a:t>
            </a:r>
            <a:r>
              <a:rPr lang="tr-TR" sz="2800" dirty="0"/>
              <a:t> </a:t>
            </a:r>
            <a:r>
              <a:rPr lang="tr-TR" sz="2800" dirty="0" err="1"/>
              <a:t>good</a:t>
            </a:r>
            <a:r>
              <a:rPr lang="tr-TR" sz="2800" dirty="0"/>
              <a:t> (</a:t>
            </a:r>
            <a:r>
              <a:rPr lang="tr-TR" sz="2800" dirty="0" err="1"/>
              <a:t>unlike</a:t>
            </a:r>
            <a:r>
              <a:rPr lang="tr-TR" sz="2800" dirty="0"/>
              <a:t> </a:t>
            </a:r>
            <a:r>
              <a:rPr lang="tr-TR" sz="2800" dirty="0" err="1"/>
              <a:t>Catholic</a:t>
            </a:r>
            <a:r>
              <a:rPr lang="tr-TR" sz="2800" dirty="0"/>
              <a:t> </a:t>
            </a:r>
            <a:r>
              <a:rPr lang="tr-TR" sz="2800" dirty="0" err="1"/>
              <a:t>belief</a:t>
            </a:r>
            <a:r>
              <a:rPr lang="tr-TR" sz="28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Deism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Satire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politics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Restoration</a:t>
            </a:r>
            <a:r>
              <a:rPr lang="tr-TR" sz="2800" dirty="0"/>
              <a:t> </a:t>
            </a:r>
            <a:r>
              <a:rPr lang="tr-TR" sz="2800" dirty="0" err="1"/>
              <a:t>comedy</a:t>
            </a:r>
            <a:r>
              <a:rPr lang="tr-TR" sz="2800" dirty="0"/>
              <a:t>, </a:t>
            </a:r>
            <a:r>
              <a:rPr lang="tr-TR" sz="2800" dirty="0" err="1"/>
              <a:t>libertines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rakes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Philosophic</a:t>
            </a:r>
            <a:r>
              <a:rPr lang="tr-TR" sz="2800" dirty="0"/>
              <a:t> </a:t>
            </a:r>
            <a:r>
              <a:rPr lang="tr-TR" sz="2800" dirty="0" err="1"/>
              <a:t>skepticism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75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86A7E-EF64-4767-9C24-5A707F4DB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917" y="729465"/>
            <a:ext cx="10454383" cy="540463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Samuel</a:t>
            </a:r>
            <a:r>
              <a:rPr lang="tr-TR" sz="2400" dirty="0"/>
              <a:t> </a:t>
            </a:r>
            <a:r>
              <a:rPr lang="tr-TR" sz="2400" dirty="0" err="1"/>
              <a:t>Butler</a:t>
            </a:r>
            <a:r>
              <a:rPr lang="tr-TR" sz="2400" dirty="0"/>
              <a:t>, John </a:t>
            </a:r>
            <a:r>
              <a:rPr lang="tr-TR" sz="2400" dirty="0" err="1"/>
              <a:t>Dryden</a:t>
            </a:r>
            <a:r>
              <a:rPr lang="tr-TR" sz="2400" dirty="0"/>
              <a:t>, Rochester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Restraint</a:t>
            </a:r>
            <a:r>
              <a:rPr lang="tr-TR" sz="2400" dirty="0"/>
              <a:t>, </a:t>
            </a:r>
            <a:r>
              <a:rPr lang="tr-TR" sz="2400" dirty="0" err="1"/>
              <a:t>clarity</a:t>
            </a:r>
            <a:r>
              <a:rPr lang="tr-TR" sz="2400" dirty="0"/>
              <a:t>, </a:t>
            </a:r>
            <a:r>
              <a:rPr lang="tr-TR" sz="2400" dirty="0" err="1"/>
              <a:t>regularity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good</a:t>
            </a:r>
            <a:r>
              <a:rPr lang="tr-TR" sz="2400" dirty="0"/>
              <a:t> sense.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French </a:t>
            </a:r>
            <a:r>
              <a:rPr lang="tr-TR" sz="2400" dirty="0" err="1"/>
              <a:t>effect</a:t>
            </a:r>
            <a:r>
              <a:rPr lang="tr-TR" sz="2400" dirty="0"/>
              <a:t> </a:t>
            </a:r>
            <a:r>
              <a:rPr lang="tr-TR" sz="2400" dirty="0" err="1"/>
              <a:t>through</a:t>
            </a:r>
            <a:r>
              <a:rPr lang="tr-TR" sz="2400" dirty="0"/>
              <a:t> Charles II.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Dryden</a:t>
            </a:r>
            <a:r>
              <a:rPr lang="tr-TR" sz="2400" dirty="0"/>
              <a:t> </a:t>
            </a:r>
            <a:r>
              <a:rPr lang="tr-TR" sz="2400" dirty="0" err="1"/>
              <a:t>brought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early</a:t>
            </a:r>
            <a:r>
              <a:rPr lang="tr-TR" sz="2400" dirty="0"/>
              <a:t> modern </a:t>
            </a:r>
            <a:r>
              <a:rPr lang="tr-TR" sz="2400" dirty="0" err="1"/>
              <a:t>literature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England</a:t>
            </a:r>
            <a:r>
              <a:rPr lang="tr-TR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He </a:t>
            </a:r>
            <a:r>
              <a:rPr lang="tr-TR" sz="2400" dirty="0" err="1"/>
              <a:t>mixed</a:t>
            </a:r>
            <a:r>
              <a:rPr lang="tr-TR" sz="2400" dirty="0"/>
              <a:t> </a:t>
            </a:r>
            <a:r>
              <a:rPr lang="tr-TR" sz="2400" dirty="0" err="1"/>
              <a:t>traditional</a:t>
            </a:r>
            <a:r>
              <a:rPr lang="tr-TR" sz="2400" dirty="0"/>
              <a:t> Shakespeare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Chaucer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European</a:t>
            </a:r>
            <a:r>
              <a:rPr lang="tr-TR" sz="2400" dirty="0"/>
              <a:t> </a:t>
            </a:r>
            <a:r>
              <a:rPr lang="tr-TR" sz="2400" dirty="0" err="1"/>
              <a:t>cosmopolitanism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Kept</a:t>
            </a:r>
            <a:r>
              <a:rPr lang="tr-TR" sz="2400" dirty="0"/>
              <a:t> </a:t>
            </a:r>
            <a:r>
              <a:rPr lang="tr-TR" sz="2400" dirty="0" err="1"/>
              <a:t>loyal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aristocratic</a:t>
            </a:r>
            <a:r>
              <a:rPr lang="tr-TR" sz="2400" dirty="0"/>
              <a:t> </a:t>
            </a:r>
            <a:r>
              <a:rPr lang="tr-TR" sz="2400" dirty="0" err="1"/>
              <a:t>heroic</a:t>
            </a:r>
            <a:r>
              <a:rPr lang="tr-TR" sz="2400" dirty="0"/>
              <a:t> ideal: «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fierceful</a:t>
            </a:r>
            <a:r>
              <a:rPr lang="tr-TR" sz="2400" dirty="0"/>
              <a:t> </a:t>
            </a:r>
            <a:r>
              <a:rPr lang="tr-TR" sz="2400" dirty="0" err="1"/>
              <a:t>wars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faithful</a:t>
            </a:r>
            <a:r>
              <a:rPr lang="tr-TR" sz="2400" dirty="0"/>
              <a:t> </a:t>
            </a:r>
            <a:r>
              <a:rPr lang="tr-TR" sz="2400" dirty="0" err="1"/>
              <a:t>loves</a:t>
            </a:r>
            <a:r>
              <a:rPr lang="tr-TR" sz="2400" dirty="0"/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Nobility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romances</a:t>
            </a:r>
            <a:r>
              <a:rPr lang="tr-TR" sz="2400" dirty="0"/>
              <a:t> </a:t>
            </a:r>
            <a:r>
              <a:rPr lang="tr-TR" sz="2400" dirty="0" err="1"/>
              <a:t>revived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Restoration</a:t>
            </a:r>
            <a:r>
              <a:rPr lang="tr-TR" sz="2400" dirty="0"/>
              <a:t> </a:t>
            </a:r>
            <a:r>
              <a:rPr lang="tr-TR" sz="2400" dirty="0" err="1"/>
              <a:t>Comedy</a:t>
            </a:r>
            <a:r>
              <a:rPr lang="tr-TR" sz="2400" dirty="0"/>
              <a:t>: top </a:t>
            </a:r>
            <a:r>
              <a:rPr lang="tr-TR" sz="2400" dirty="0" err="1"/>
              <a:t>literary</a:t>
            </a:r>
            <a:r>
              <a:rPr lang="tr-TR" sz="2400" dirty="0"/>
              <a:t> </a:t>
            </a:r>
            <a:r>
              <a:rPr lang="tr-TR" sz="2400" dirty="0" err="1"/>
              <a:t>production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period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COMEDY OF MANNERS, </a:t>
            </a:r>
            <a:r>
              <a:rPr lang="tr-TR" sz="2400" dirty="0" err="1"/>
              <a:t>social</a:t>
            </a:r>
            <a:r>
              <a:rPr lang="tr-TR" sz="2400" dirty="0"/>
              <a:t> </a:t>
            </a:r>
            <a:r>
              <a:rPr lang="tr-TR" sz="2400" dirty="0" err="1"/>
              <a:t>behaviour</a:t>
            </a:r>
            <a:r>
              <a:rPr lang="tr-TR" sz="2400" dirty="0"/>
              <a:t>, </a:t>
            </a:r>
            <a:r>
              <a:rPr lang="tr-TR" sz="2400" dirty="0" err="1"/>
              <a:t>nasty</a:t>
            </a:r>
            <a:r>
              <a:rPr lang="tr-TR" sz="2400" dirty="0"/>
              <a:t> </a:t>
            </a:r>
            <a:r>
              <a:rPr lang="tr-TR" sz="2400" dirty="0" err="1"/>
              <a:t>stories</a:t>
            </a:r>
            <a:r>
              <a:rPr lang="tr-TR" sz="2400" dirty="0"/>
              <a:t>, </a:t>
            </a:r>
            <a:r>
              <a:rPr lang="tr-TR" sz="2400" dirty="0" err="1"/>
              <a:t>upperclasses</a:t>
            </a:r>
            <a:r>
              <a:rPr lang="tr-TR" sz="2400" dirty="0"/>
              <a:t>, </a:t>
            </a:r>
            <a:r>
              <a:rPr lang="tr-TR" sz="2400" dirty="0" err="1"/>
              <a:t>wit</a:t>
            </a:r>
            <a:r>
              <a:rPr lang="tr-TR" sz="2400" dirty="0"/>
              <a:t>, </a:t>
            </a:r>
            <a:r>
              <a:rPr lang="tr-TR" sz="2400" dirty="0" err="1"/>
              <a:t>humour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Discussions</a:t>
            </a:r>
            <a:r>
              <a:rPr lang="tr-TR" sz="2400" dirty="0"/>
              <a:t> of moral </a:t>
            </a:r>
            <a:r>
              <a:rPr lang="tr-TR" sz="2400" dirty="0" err="1"/>
              <a:t>decadence</a:t>
            </a:r>
            <a:r>
              <a:rPr lang="tr-TR" sz="2400" dirty="0"/>
              <a:t> </a:t>
            </a:r>
            <a:r>
              <a:rPr lang="tr-TR" sz="2400" dirty="0" err="1"/>
              <a:t>caused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restoration</a:t>
            </a:r>
            <a:r>
              <a:rPr lang="tr-TR" sz="2400" dirty="0"/>
              <a:t> </a:t>
            </a:r>
            <a:r>
              <a:rPr lang="tr-TR" sz="2400" dirty="0" err="1"/>
              <a:t>comedy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4935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70">
            <a:extLst>
              <a:ext uri="{FF2B5EF4-FFF2-40B4-BE49-F238E27FC236}">
                <a16:creationId xmlns:a16="http://schemas.microsoft.com/office/drawing/2014/main" id="{158E38A4-F699-490C-8D1F-E8AD332D9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72">
            <a:extLst>
              <a:ext uri="{FF2B5EF4-FFF2-40B4-BE49-F238E27FC236}">
                <a16:creationId xmlns:a16="http://schemas.microsoft.com/office/drawing/2014/main" id="{939C6AAB-48AC-41A3-95C2-6BF83715D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F6EE861B-7D2F-4B7C-A6E3-5937E81B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0903" y="159026"/>
            <a:ext cx="5778697" cy="6542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CEEFD-7B12-4BD9-8A40-A2FB7278A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264" y="733100"/>
            <a:ext cx="4618836" cy="1275669"/>
          </a:xfrm>
        </p:spPr>
        <p:txBody>
          <a:bodyPr anchor="b">
            <a:normAutofit/>
          </a:bodyPr>
          <a:lstStyle/>
          <a:p>
            <a:pPr algn="ctr"/>
            <a:r>
              <a:rPr lang="tr-TR"/>
              <a:t>John Dryden (1631-1700)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D1F49-2F60-4EC1-B85E-2A8BCB5A1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2615" y="2216151"/>
            <a:ext cx="3943575" cy="3390900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tr-TR" dirty="0"/>
              <a:t>Westminster School / Cambridge</a:t>
            </a:r>
          </a:p>
          <a:p>
            <a:pPr algn="ctr"/>
            <a:r>
              <a:rPr lang="tr-TR" u="sng" dirty="0" err="1"/>
              <a:t>Most</a:t>
            </a:r>
            <a:r>
              <a:rPr lang="tr-TR" u="sng" dirty="0"/>
              <a:t> Popular Works</a:t>
            </a:r>
          </a:p>
          <a:p>
            <a:pPr algn="ctr"/>
            <a:r>
              <a:rPr lang="en-GB" dirty="0"/>
              <a:t>Astraea Redux, 1660</a:t>
            </a:r>
          </a:p>
          <a:p>
            <a:pPr algn="ctr"/>
            <a:r>
              <a:rPr lang="en-GB" dirty="0"/>
              <a:t>Annus Mirabilis (poem), 1667</a:t>
            </a:r>
          </a:p>
          <a:p>
            <a:pPr algn="ctr"/>
            <a:r>
              <a:rPr lang="en-GB" dirty="0"/>
              <a:t>An Essay of </a:t>
            </a:r>
            <a:r>
              <a:rPr lang="en-GB" dirty="0" err="1"/>
              <a:t>Dramatick</a:t>
            </a:r>
            <a:r>
              <a:rPr lang="en-GB" dirty="0"/>
              <a:t> </a:t>
            </a:r>
            <a:r>
              <a:rPr lang="en-GB" dirty="0" err="1"/>
              <a:t>Poesie</a:t>
            </a:r>
            <a:r>
              <a:rPr lang="en-GB" dirty="0"/>
              <a:t>, 1668</a:t>
            </a:r>
          </a:p>
          <a:p>
            <a:pPr algn="ctr"/>
            <a:r>
              <a:rPr lang="en-GB" dirty="0"/>
              <a:t>Absalom and </a:t>
            </a:r>
            <a:r>
              <a:rPr lang="en-GB" dirty="0" err="1"/>
              <a:t>Achitophel</a:t>
            </a:r>
            <a:r>
              <a:rPr lang="en-GB" dirty="0"/>
              <a:t>, 1681</a:t>
            </a:r>
          </a:p>
          <a:p>
            <a:pPr algn="ctr"/>
            <a:r>
              <a:rPr lang="en-GB" dirty="0"/>
              <a:t>Mac </a:t>
            </a:r>
            <a:r>
              <a:rPr lang="en-GB" dirty="0" err="1"/>
              <a:t>Flecknoe</a:t>
            </a:r>
            <a:r>
              <a:rPr lang="en-GB" dirty="0"/>
              <a:t>, 1682</a:t>
            </a:r>
          </a:p>
          <a:p>
            <a:pPr algn="ctr"/>
            <a:r>
              <a:rPr lang="en-GB" dirty="0"/>
              <a:t>The Medal, 1682</a:t>
            </a:r>
          </a:p>
        </p:txBody>
      </p:sp>
      <p:pic>
        <p:nvPicPr>
          <p:cNvPr id="1026" name="Picture 2" descr="John Dryden">
            <a:extLst>
              <a:ext uri="{FF2B5EF4-FFF2-40B4-BE49-F238E27FC236}">
                <a16:creationId xmlns:a16="http://schemas.microsoft.com/office/drawing/2014/main" id="{3E8F7DCE-7462-4008-99D3-3F91E0E6F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061"/>
          <a:stretch/>
        </p:blipFill>
        <p:spPr bwMode="auto">
          <a:xfrm>
            <a:off x="1682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53745597-CF0F-4C14-83C4-612B382A9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5849932"/>
            <a:ext cx="867485" cy="115439"/>
            <a:chOff x="8910933" y="1861308"/>
            <a:chExt cx="867485" cy="11543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71CB755-D435-4BD8-A3DB-B304ED0E7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B7F2CAE-48A1-4EAD-BDD1-4DA217AC0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8FB73A0-9D61-4989-BA5F-7EF6308D8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558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CCDD5-7407-42FE-93AB-8BD8DF98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519273"/>
          </a:xfrm>
        </p:spPr>
        <p:txBody>
          <a:bodyPr>
            <a:normAutofit fontScale="90000"/>
          </a:bodyPr>
          <a:lstStyle/>
          <a:p>
            <a:r>
              <a:rPr lang="tr-TR" dirty="0"/>
              <a:t>«he </a:t>
            </a:r>
            <a:r>
              <a:rPr lang="tr-TR" dirty="0" err="1"/>
              <a:t>found</a:t>
            </a:r>
            <a:r>
              <a:rPr lang="tr-TR" dirty="0"/>
              <a:t> it </a:t>
            </a:r>
            <a:r>
              <a:rPr lang="tr-TR" dirty="0" err="1"/>
              <a:t>brick</a:t>
            </a:r>
            <a:r>
              <a:rPr lang="tr-TR" dirty="0"/>
              <a:t>, he </a:t>
            </a:r>
            <a:r>
              <a:rPr lang="tr-TR" dirty="0" err="1"/>
              <a:t>left</a:t>
            </a:r>
            <a:r>
              <a:rPr lang="tr-TR" dirty="0"/>
              <a:t> it </a:t>
            </a:r>
            <a:r>
              <a:rPr lang="tr-TR" dirty="0" err="1"/>
              <a:t>marble</a:t>
            </a:r>
            <a:r>
              <a:rPr lang="tr-TR" dirty="0"/>
              <a:t>» </a:t>
            </a:r>
            <a:r>
              <a:rPr lang="tr-TR" dirty="0" err="1"/>
              <a:t>S.Johnson</a:t>
            </a:r>
            <a:r>
              <a:rPr lang="tr-TR" dirty="0"/>
              <a:t> on </a:t>
            </a:r>
            <a:r>
              <a:rPr lang="tr-TR" dirty="0" err="1"/>
              <a:t>Dryden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B6E71-3962-42B2-BDD3-5BF55F2B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376737"/>
            <a:ext cx="10134600" cy="4754508"/>
          </a:xfrm>
        </p:spPr>
        <p:txBody>
          <a:bodyPr/>
          <a:lstStyle/>
          <a:p>
            <a:r>
              <a:rPr lang="tr-TR" dirty="0" err="1"/>
              <a:t>Loyal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monarchy</a:t>
            </a:r>
            <a:r>
              <a:rPr lang="tr-TR" dirty="0"/>
              <a:t>,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wrote</a:t>
            </a:r>
            <a:r>
              <a:rPr lang="tr-TR" dirty="0"/>
              <a:t> </a:t>
            </a:r>
            <a:r>
              <a:rPr lang="tr-TR" dirty="0" err="1"/>
              <a:t>poems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Cromwell </a:t>
            </a:r>
            <a:r>
              <a:rPr lang="tr-TR" dirty="0" err="1"/>
              <a:t>before</a:t>
            </a:r>
            <a:endParaRPr lang="tr-TR" dirty="0"/>
          </a:p>
          <a:p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education</a:t>
            </a:r>
            <a:endParaRPr lang="tr-TR" dirty="0"/>
          </a:p>
          <a:p>
            <a:r>
              <a:rPr lang="tr-TR" dirty="0" err="1"/>
              <a:t>Poet</a:t>
            </a:r>
            <a:r>
              <a:rPr lang="tr-TR" dirty="0"/>
              <a:t> </a:t>
            </a:r>
            <a:r>
              <a:rPr lang="tr-TR" dirty="0" err="1"/>
              <a:t>laurete</a:t>
            </a:r>
            <a:endParaRPr lang="tr-TR" dirty="0"/>
          </a:p>
          <a:p>
            <a:r>
              <a:rPr lang="tr-TR" dirty="0" err="1"/>
              <a:t>Dramas</a:t>
            </a:r>
            <a:r>
              <a:rPr lang="tr-TR" dirty="0"/>
              <a:t>; </a:t>
            </a:r>
            <a:r>
              <a:rPr lang="tr-TR" dirty="0" err="1"/>
              <a:t>theme</a:t>
            </a:r>
            <a:r>
              <a:rPr lang="tr-TR" dirty="0"/>
              <a:t> of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honour</a:t>
            </a:r>
            <a:r>
              <a:rPr lang="tr-TR" dirty="0"/>
              <a:t>, </a:t>
            </a:r>
            <a:r>
              <a:rPr lang="tr-TR" dirty="0" err="1"/>
              <a:t>comedy</a:t>
            </a:r>
            <a:r>
              <a:rPr lang="tr-TR" dirty="0"/>
              <a:t> of </a:t>
            </a:r>
            <a:r>
              <a:rPr lang="tr-TR" dirty="0" err="1"/>
              <a:t>manners</a:t>
            </a:r>
            <a:endParaRPr lang="tr-TR" dirty="0"/>
          </a:p>
          <a:p>
            <a:r>
              <a:rPr lang="tr-TR" dirty="0"/>
              <a:t>An </a:t>
            </a:r>
            <a:r>
              <a:rPr lang="tr-TR" dirty="0" err="1"/>
              <a:t>Essay</a:t>
            </a:r>
            <a:r>
              <a:rPr lang="tr-TR" dirty="0"/>
              <a:t> of </a:t>
            </a:r>
            <a:r>
              <a:rPr lang="tr-TR" dirty="0" err="1"/>
              <a:t>Dramatic</a:t>
            </a:r>
            <a:r>
              <a:rPr lang="tr-TR" dirty="0"/>
              <a:t> </a:t>
            </a:r>
            <a:r>
              <a:rPr lang="tr-TR" dirty="0" err="1"/>
              <a:t>Poesy</a:t>
            </a:r>
            <a:endParaRPr lang="tr-TR" dirty="0"/>
          </a:p>
          <a:p>
            <a:r>
              <a:rPr lang="tr-TR" dirty="0"/>
              <a:t>«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of English </a:t>
            </a:r>
            <a:r>
              <a:rPr lang="tr-TR" dirty="0" err="1"/>
              <a:t>criticism</a:t>
            </a:r>
            <a:r>
              <a:rPr lang="tr-TR" dirty="0"/>
              <a:t>» </a:t>
            </a:r>
            <a:r>
              <a:rPr lang="tr-TR" dirty="0" err="1"/>
              <a:t>Samuel</a:t>
            </a:r>
            <a:r>
              <a:rPr lang="tr-TR" dirty="0"/>
              <a:t> Johnson</a:t>
            </a:r>
          </a:p>
          <a:p>
            <a:r>
              <a:rPr lang="tr-TR" dirty="0"/>
              <a:t>Verse satire, his </a:t>
            </a:r>
            <a:r>
              <a:rPr lang="tr-TR" dirty="0" err="1"/>
              <a:t>masterpieces</a:t>
            </a:r>
            <a:endParaRPr lang="tr-TR" dirty="0"/>
          </a:p>
          <a:p>
            <a:r>
              <a:rPr lang="tr-TR" dirty="0"/>
              <a:t>Mac </a:t>
            </a:r>
            <a:r>
              <a:rPr lang="tr-TR" dirty="0" err="1"/>
              <a:t>Flecknoe</a:t>
            </a:r>
            <a:r>
              <a:rPr lang="tr-TR" dirty="0"/>
              <a:t>, </a:t>
            </a:r>
            <a:r>
              <a:rPr lang="tr-TR" dirty="0" err="1"/>
              <a:t>Absalom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Achitopel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Medal</a:t>
            </a:r>
            <a:endParaRPr lang="tr-TR" dirty="0"/>
          </a:p>
          <a:p>
            <a:r>
              <a:rPr lang="tr-TR" dirty="0" err="1"/>
              <a:t>Heroic</a:t>
            </a:r>
            <a:r>
              <a:rPr lang="tr-TR" dirty="0"/>
              <a:t> </a:t>
            </a:r>
            <a:r>
              <a:rPr lang="tr-TR" dirty="0" err="1"/>
              <a:t>couplet</a:t>
            </a:r>
            <a:endParaRPr lang="tr-TR" dirty="0"/>
          </a:p>
          <a:p>
            <a:r>
              <a:rPr lang="tr-TR" dirty="0" err="1"/>
              <a:t>Later</a:t>
            </a:r>
            <a:r>
              <a:rPr lang="tr-TR" dirty="0"/>
              <a:t> </a:t>
            </a: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Catholic</a:t>
            </a:r>
            <a:r>
              <a:rPr lang="tr-TR" dirty="0"/>
              <a:t>, </a:t>
            </a:r>
            <a:r>
              <a:rPr lang="tr-TR" dirty="0" err="1"/>
              <a:t>turned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translation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earn</a:t>
            </a:r>
            <a:r>
              <a:rPr lang="tr-TR" dirty="0"/>
              <a:t> </a:t>
            </a:r>
            <a:r>
              <a:rPr lang="tr-TR" dirty="0" err="1"/>
              <a:t>money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23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267D-4D17-4620-B505-144A5DCD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/>
              <a:t>Absalom</a:t>
            </a:r>
            <a:r>
              <a:rPr lang="tr-TR" sz="4400" dirty="0"/>
              <a:t> </a:t>
            </a:r>
            <a:r>
              <a:rPr lang="tr-TR" sz="4400" dirty="0" err="1"/>
              <a:t>and</a:t>
            </a:r>
            <a:r>
              <a:rPr lang="tr-TR" sz="4400" dirty="0"/>
              <a:t> </a:t>
            </a:r>
            <a:r>
              <a:rPr lang="tr-TR" sz="4400" dirty="0" err="1"/>
              <a:t>Achitopel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B0153-0383-4E33-9AFA-B242FAF19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err="1"/>
              <a:t>King</a:t>
            </a:r>
            <a:r>
              <a:rPr lang="tr-TR" sz="3200" dirty="0"/>
              <a:t> David – Charles II</a:t>
            </a:r>
          </a:p>
          <a:p>
            <a:r>
              <a:rPr lang="tr-TR" sz="3200" dirty="0" err="1"/>
              <a:t>Absalom</a:t>
            </a:r>
            <a:r>
              <a:rPr lang="tr-TR" sz="3200" dirty="0"/>
              <a:t> – Duke of </a:t>
            </a:r>
            <a:r>
              <a:rPr lang="tr-TR" sz="3200" dirty="0" err="1"/>
              <a:t>Monmouth</a:t>
            </a:r>
            <a:endParaRPr lang="tr-TR" sz="3200" dirty="0"/>
          </a:p>
          <a:p>
            <a:r>
              <a:rPr lang="tr-TR" sz="3200" dirty="0" err="1"/>
              <a:t>Achitopel</a:t>
            </a:r>
            <a:r>
              <a:rPr lang="tr-TR" sz="3200" dirty="0"/>
              <a:t> – </a:t>
            </a:r>
            <a:r>
              <a:rPr lang="tr-TR" sz="3200" dirty="0" err="1"/>
              <a:t>The</a:t>
            </a:r>
            <a:r>
              <a:rPr lang="tr-TR" sz="3200" dirty="0"/>
              <a:t> Earl of </a:t>
            </a:r>
            <a:r>
              <a:rPr lang="tr-TR" sz="3200" dirty="0" err="1"/>
              <a:t>Shaftesbury</a:t>
            </a:r>
            <a:endParaRPr lang="tr-TR" sz="3200" dirty="0"/>
          </a:p>
          <a:p>
            <a:r>
              <a:rPr lang="tr-TR" sz="3200" dirty="0" err="1"/>
              <a:t>Popish</a:t>
            </a:r>
            <a:r>
              <a:rPr lang="tr-TR" sz="3200" dirty="0"/>
              <a:t> </a:t>
            </a:r>
            <a:r>
              <a:rPr lang="tr-TR" sz="3200" dirty="0" err="1"/>
              <a:t>Plot</a:t>
            </a:r>
            <a:endParaRPr lang="tr-TR" sz="3200" dirty="0"/>
          </a:p>
          <a:p>
            <a:r>
              <a:rPr lang="tr-TR" sz="3200" dirty="0" err="1"/>
              <a:t>Monmouth</a:t>
            </a:r>
            <a:r>
              <a:rPr lang="tr-TR" sz="3200" dirty="0"/>
              <a:t> </a:t>
            </a:r>
            <a:r>
              <a:rPr lang="tr-TR" sz="3200" dirty="0" err="1"/>
              <a:t>Rebellion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7507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134CE-0D4A-45BE-9813-2F04D2FA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45EDDC-C054-4E71-8AEE-AE76B68A4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315" y="462337"/>
            <a:ext cx="12075685" cy="5933326"/>
          </a:xfrm>
        </p:spPr>
      </p:pic>
    </p:spTree>
    <p:extLst>
      <p:ext uri="{BB962C8B-B14F-4D97-AF65-F5344CB8AC3E}">
        <p14:creationId xmlns:p14="http://schemas.microsoft.com/office/powerpoint/2010/main" val="3580951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9EA3A-B01B-4136-80A8-9EB172AF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1C741-CE61-4B59-BD87-49CDC8622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err="1"/>
              <a:t>Divine</a:t>
            </a:r>
            <a:r>
              <a:rPr lang="tr-TR" sz="3200" dirty="0"/>
              <a:t> </a:t>
            </a:r>
            <a:r>
              <a:rPr lang="tr-TR" sz="3200" dirty="0" err="1"/>
              <a:t>rights</a:t>
            </a:r>
            <a:r>
              <a:rPr lang="tr-TR" sz="3200" dirty="0"/>
              <a:t> of </a:t>
            </a:r>
            <a:r>
              <a:rPr lang="tr-TR" sz="3200" dirty="0" err="1"/>
              <a:t>kings</a:t>
            </a:r>
            <a:endParaRPr lang="tr-TR" sz="3200" dirty="0"/>
          </a:p>
          <a:p>
            <a:r>
              <a:rPr lang="tr-TR" sz="3200" dirty="0" err="1"/>
              <a:t>Power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ambition</a:t>
            </a:r>
            <a:r>
              <a:rPr lang="tr-TR" sz="3200" dirty="0"/>
              <a:t>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3266608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385</Words>
  <Application>Microsoft Office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Bembo</vt:lpstr>
      <vt:lpstr>AdornVTI</vt:lpstr>
      <vt:lpstr>1660-1700 RestoratIon PerIod</vt:lpstr>
      <vt:lpstr>PowerPoint Presentation</vt:lpstr>
      <vt:lpstr>Whigs and Tories</vt:lpstr>
      <vt:lpstr>PowerPoint Presentation</vt:lpstr>
      <vt:lpstr>The literature of the Restoration</vt:lpstr>
      <vt:lpstr>PowerPoint Presentation</vt:lpstr>
      <vt:lpstr>John Dryden (1631-1700)</vt:lpstr>
      <vt:lpstr>«he found it brick, he left it marble» S.Johnson on Dryden</vt:lpstr>
      <vt:lpstr>Absalom and Achitopel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1660-1700 RestoratIon PerIod</dc:title>
  <dc:creator>Mustafa</dc:creator>
  <cp:lastModifiedBy>Mustafa</cp:lastModifiedBy>
  <cp:revision>47</cp:revision>
  <dcterms:created xsi:type="dcterms:W3CDTF">2021-11-29T16:07:39Z</dcterms:created>
  <dcterms:modified xsi:type="dcterms:W3CDTF">2021-11-30T16:59:20Z</dcterms:modified>
</cp:coreProperties>
</file>